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1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5" r:id="rId18"/>
    <p:sldId id="276" r:id="rId19"/>
    <p:sldId id="271" r:id="rId20"/>
    <p:sldId id="281" r:id="rId21"/>
    <p:sldId id="282" r:id="rId22"/>
    <p:sldId id="284" r:id="rId23"/>
    <p:sldId id="272" r:id="rId24"/>
    <p:sldId id="283" r:id="rId25"/>
    <p:sldId id="285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735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31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6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208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56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4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6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62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23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62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85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4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800" r:id="rId6"/>
    <p:sldLayoutId id="2147483795" r:id="rId7"/>
    <p:sldLayoutId id="2147483796" r:id="rId8"/>
    <p:sldLayoutId id="2147483797" r:id="rId9"/>
    <p:sldLayoutId id="2147483799" r:id="rId10"/>
    <p:sldLayoutId id="21474837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3956D6-6E4C-4E44-9836-75A08526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1191" y="0"/>
            <a:ext cx="1901686" cy="6858000"/>
            <a:chOff x="10290315" y="0"/>
            <a:chExt cx="1901686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AB65B34-0BA8-6445-BE4D-E255D663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B4594FA9-86BB-9541-8441-05ABDCA9A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ED9FADB-330A-C348-B3C6-C38EA587D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ABA4E9E9-74F6-4E47-AACC-1D1CB58EA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8314F296-C7C9-B446-8D6A-EE1451890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BB3BB72F-9A10-FD4E-865E-BEBCD712F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AC5BAAD2-E767-7F41-9F1D-356D94B63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84AB04-8E42-0D45-B9E9-A7202965F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627" y="1716317"/>
            <a:ext cx="5863082" cy="2866405"/>
          </a:xfrm>
        </p:spPr>
        <p:txBody>
          <a:bodyPr>
            <a:normAutofit/>
          </a:bodyPr>
          <a:lstStyle/>
          <a:p>
            <a:r>
              <a:rPr lang="en-US" dirty="0"/>
              <a:t>Cab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B3A72-FFDE-CE49-BCCC-0F1EBEBDF2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5863082" cy="1475177"/>
          </a:xfrm>
        </p:spPr>
        <p:txBody>
          <a:bodyPr>
            <a:normAutofit/>
          </a:bodyPr>
          <a:lstStyle/>
          <a:p>
            <a:r>
              <a:rPr lang="en-US" dirty="0"/>
              <a:t>Predicting the cab fares and their dependence on weather and other variables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437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ow poly blue background">
            <a:extLst>
              <a:ext uri="{FF2B5EF4-FFF2-40B4-BE49-F238E27FC236}">
                <a16:creationId xmlns:a16="http://schemas.microsoft.com/office/drawing/2014/main" id="{4C95EBB9-3C22-4248-B141-326C4066E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40" r="27760"/>
          <a:stretch/>
        </p:blipFill>
        <p:spPr>
          <a:xfrm>
            <a:off x="7532877" y="1"/>
            <a:ext cx="466533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47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B56FE93-B935-B940-B257-E7841812D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107"/>
            <a:ext cx="8681383" cy="43657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54A8760-F337-1A45-8622-6519FDC2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452323"/>
            <a:ext cx="7335835" cy="629285"/>
          </a:xfrm>
        </p:spPr>
        <p:txBody>
          <a:bodyPr>
            <a:normAutofit fontScale="90000"/>
          </a:bodyPr>
          <a:lstStyle/>
          <a:p>
            <a:r>
              <a:rPr lang="en-US" dirty="0"/>
              <a:t>Average Price vs Day of Week</a:t>
            </a:r>
          </a:p>
        </p:txBody>
      </p:sp>
    </p:spTree>
    <p:extLst>
      <p:ext uri="{BB962C8B-B14F-4D97-AF65-F5344CB8AC3E}">
        <p14:creationId xmlns:p14="http://schemas.microsoft.com/office/powerpoint/2010/main" val="313440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B875C8A-8669-5741-8AC7-97135265D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423" y="1943100"/>
            <a:ext cx="8160207" cy="410368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3AAD566-4D89-784E-BC7E-90BC4ED8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811212"/>
            <a:ext cx="7335835" cy="629285"/>
          </a:xfrm>
        </p:spPr>
        <p:txBody>
          <a:bodyPr>
            <a:normAutofit fontScale="90000"/>
          </a:bodyPr>
          <a:lstStyle/>
          <a:p>
            <a:r>
              <a:rPr lang="en-US" dirty="0"/>
              <a:t>Ride Count vs Hour of Day</a:t>
            </a:r>
          </a:p>
        </p:txBody>
      </p:sp>
    </p:spTree>
    <p:extLst>
      <p:ext uri="{BB962C8B-B14F-4D97-AF65-F5344CB8AC3E}">
        <p14:creationId xmlns:p14="http://schemas.microsoft.com/office/powerpoint/2010/main" val="2667409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ABA5C8B-7C42-FC4D-ACAA-6070D8B4F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590" y="2160588"/>
            <a:ext cx="7846564" cy="392652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188FAF-862E-4F44-83BE-BF03F052A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75" y="811212"/>
            <a:ext cx="7335835" cy="629285"/>
          </a:xfrm>
        </p:spPr>
        <p:txBody>
          <a:bodyPr>
            <a:normAutofit fontScale="90000"/>
          </a:bodyPr>
          <a:lstStyle/>
          <a:p>
            <a:r>
              <a:rPr lang="en-US" dirty="0"/>
              <a:t>Average Price vs Hour of Day</a:t>
            </a:r>
          </a:p>
        </p:txBody>
      </p:sp>
    </p:spTree>
    <p:extLst>
      <p:ext uri="{BB962C8B-B14F-4D97-AF65-F5344CB8AC3E}">
        <p14:creationId xmlns:p14="http://schemas.microsoft.com/office/powerpoint/2010/main" val="284774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A3D3-10AE-A745-9F51-3BBE73B5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0840"/>
            <a:ext cx="7335835" cy="700723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Distributions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982767-133F-BD4A-99EB-72E61C13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057268"/>
            <a:ext cx="2533902" cy="237173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D3963778-F2E9-9140-8961-2C9F03F10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037" y="1057268"/>
            <a:ext cx="2533902" cy="2371732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BC292A4-5692-ED4C-AD45-D100B4466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57" y="3429000"/>
            <a:ext cx="2533902" cy="2371732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22F4A2AB-4C2E-C944-8B4E-D4D113B9A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42" y="3429000"/>
            <a:ext cx="2533902" cy="2371732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EAD13A1-1DD9-2B4B-A933-F8058FFF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858" y="2414590"/>
            <a:ext cx="2533902" cy="2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06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A3D3-10AE-A745-9F51-3BBE73B5B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70840"/>
            <a:ext cx="7335835" cy="700723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Distributions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272367D3-A3B1-7B48-B31D-2EA5CD8C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1228724"/>
            <a:ext cx="2533902" cy="2371732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BB76C9C-85F0-A345-B658-56D3A91D8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8" y="3600456"/>
            <a:ext cx="2533902" cy="2371732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CD3810AA-D6DD-AB49-A0D1-136346EDA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905" y="1228724"/>
            <a:ext cx="2533902" cy="2371732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39F755D-53D0-2741-A189-580542122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5616" y="3600456"/>
            <a:ext cx="2533902" cy="23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2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62D22-8DF0-414D-88A8-C2F4583E2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34803"/>
            <a:ext cx="7335835" cy="700723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Combined Data - ABT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9367980-728A-CC45-9BC3-C7D70A402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155700"/>
            <a:ext cx="4721225" cy="47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97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C108-B750-234C-AE2A-AC904B15F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99390"/>
            <a:ext cx="7335835" cy="1268984"/>
          </a:xfrm>
        </p:spPr>
        <p:txBody>
          <a:bodyPr/>
          <a:lstStyle/>
          <a:p>
            <a:r>
              <a:rPr lang="en-US" dirty="0"/>
              <a:t>Correlation Matrix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0504288-2150-8B4F-9CF5-A83D4D6C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83" y="859327"/>
            <a:ext cx="8600692" cy="513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0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C44C7-B634-6547-ACFC-8B24D1D4D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Combined Data – ABT Improved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A44433E-74E0-5E47-8A2A-06A040A7B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654101"/>
            <a:ext cx="53213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3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B5316F-7E12-DB47-B315-3CB7D6B55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" y="305716"/>
            <a:ext cx="7335835" cy="1268984"/>
          </a:xfrm>
        </p:spPr>
        <p:txBody>
          <a:bodyPr/>
          <a:lstStyle/>
          <a:p>
            <a:r>
              <a:rPr lang="en-US" dirty="0"/>
              <a:t>Correlation Matrix Improved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C827799-E6AB-BA42-AE84-E62D3091E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60" y="1330687"/>
            <a:ext cx="8505933" cy="513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96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38044-D370-1E49-90C7-D1B650FCF0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6924" y="765768"/>
            <a:ext cx="6402597" cy="10632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Multiple Regression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5571E5-DF2F-4245-AED6-FFF6B49A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3610"/>
            <a:ext cx="12192000" cy="235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9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7770-173E-3546-AF13-074CD59C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9C41A-140C-9C40-B20E-92D5FA4B5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wants to switch to a third-party transportation vendor</a:t>
            </a:r>
          </a:p>
          <a:p>
            <a:r>
              <a:rPr lang="en-US" dirty="0"/>
              <a:t>Our task is to build a model that can predict the cost for each of their employees</a:t>
            </a:r>
          </a:p>
          <a:p>
            <a:r>
              <a:rPr lang="en-US" dirty="0"/>
              <a:t>The client can then utilize the model and prepare a budget for their next quarter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50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8DC74AC6-EACE-F347-9802-114FE00DA4BA}"/>
              </a:ext>
            </a:extLst>
          </p:cNvPr>
          <p:cNvSpPr txBox="1">
            <a:spLocks/>
          </p:cNvSpPr>
          <p:nvPr/>
        </p:nvSpPr>
        <p:spPr>
          <a:xfrm>
            <a:off x="566924" y="765768"/>
            <a:ext cx="6402597" cy="106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Multiple Regression with Quantile Transformer</a:t>
            </a:r>
          </a:p>
        </p:txBody>
      </p:sp>
      <p:pic>
        <p:nvPicPr>
          <p:cNvPr id="39" name="Picture 3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84FEDB6-B5A3-AC47-8D72-949F4034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4560"/>
            <a:ext cx="12192000" cy="27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9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8DC74AC6-EACE-F347-9802-114FE00DA4BA}"/>
              </a:ext>
            </a:extLst>
          </p:cNvPr>
          <p:cNvSpPr txBox="1">
            <a:spLocks/>
          </p:cNvSpPr>
          <p:nvPr/>
        </p:nvSpPr>
        <p:spPr>
          <a:xfrm>
            <a:off x="566924" y="765768"/>
            <a:ext cx="6402597" cy="106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Gradient Boosting Regressor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4321501-F0D3-D349-9536-BC895AD4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956"/>
            <a:ext cx="12192000" cy="27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21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8DC74AC6-EACE-F347-9802-114FE00DA4BA}"/>
              </a:ext>
            </a:extLst>
          </p:cNvPr>
          <p:cNvSpPr txBox="1">
            <a:spLocks/>
          </p:cNvSpPr>
          <p:nvPr/>
        </p:nvSpPr>
        <p:spPr>
          <a:xfrm>
            <a:off x="566924" y="765768"/>
            <a:ext cx="6402597" cy="106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Extreme Gradient Boosting Regressor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CC4FB9-1FBA-7E46-883E-2E4E5DA8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0624"/>
            <a:ext cx="12192000" cy="289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1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38044-D370-1E49-90C7-D1B650FCF0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6924" y="765768"/>
            <a:ext cx="7099150" cy="106324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/>
              <a:t>Decision Tree Regressor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173AF7-778E-DA4C-A07C-1C72A794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2644"/>
            <a:ext cx="12192000" cy="269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80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EF4CE0B9-63FB-4F4B-8882-A9A0151AC530}"/>
              </a:ext>
            </a:extLst>
          </p:cNvPr>
          <p:cNvSpPr txBox="1">
            <a:spLocks/>
          </p:cNvSpPr>
          <p:nvPr/>
        </p:nvSpPr>
        <p:spPr>
          <a:xfrm>
            <a:off x="566924" y="765768"/>
            <a:ext cx="6402597" cy="106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Random Forest Regressor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FEE867-9657-0340-B39E-39143AB66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3470"/>
            <a:ext cx="12192000" cy="251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34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CFFF971-DAC9-F44B-9F22-4B030B6B6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2E3E7145-2B02-8142-A82F-FFCA717D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3EA453D-E925-4C4C-A1E9-D54E82602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CBA4AF6C-8831-A34A-91A3-CC6ED3566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8B12A352-6C2B-B94E-82E0-45D881BB7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1D4F49C-5EE1-6C4F-858E-AE02CC2C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EF4CE0B9-63FB-4F4B-8882-A9A0151AC530}"/>
              </a:ext>
            </a:extLst>
          </p:cNvPr>
          <p:cNvSpPr txBox="1">
            <a:spLocks/>
          </p:cNvSpPr>
          <p:nvPr/>
        </p:nvSpPr>
        <p:spPr>
          <a:xfrm>
            <a:off x="565150" y="555113"/>
            <a:ext cx="3406775" cy="106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Performance </a:t>
            </a:r>
          </a:p>
          <a:p>
            <a:r>
              <a:rPr lang="en-US" sz="4800" dirty="0"/>
              <a:t>Comparisons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961CB39-7E29-4644-8E75-178AEA23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39" y="550020"/>
            <a:ext cx="7089551" cy="54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4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3" name="Oval 7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1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11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1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15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16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17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18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21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22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23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C3008-6A21-674A-8918-F2396F47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3016503"/>
            <a:ext cx="7335835" cy="28664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DDFCEF-D5C9-BE40-9979-57040F021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14268B-8C50-CA4E-9D9C-55342903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5974" y="0"/>
            <a:ext cx="3266026" cy="6858001"/>
            <a:chOff x="8925974" y="0"/>
            <a:chExt cx="3266026" cy="6858001"/>
          </a:xfrm>
        </p:grpSpPr>
        <p:sp>
          <p:nvSpPr>
            <p:cNvPr id="77" name="Oval 39">
              <a:extLst>
                <a:ext uri="{FF2B5EF4-FFF2-40B4-BE49-F238E27FC236}">
                  <a16:creationId xmlns:a16="http://schemas.microsoft.com/office/drawing/2014/main" id="{8ABEF35D-F220-CC47-918A-86AD6DB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057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C00E500B-D6E7-C64D-BB6C-BCC4F8B7B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6295076"/>
              <a:ext cx="539078" cy="562924"/>
            </a:xfrm>
            <a:custGeom>
              <a:avLst/>
              <a:gdLst>
                <a:gd name="connsiteX0" fmla="*/ 539078 w 539078"/>
                <a:gd name="connsiteY0" fmla="*/ 0 h 562924"/>
                <a:gd name="connsiteX1" fmla="*/ 539078 w 539078"/>
                <a:gd name="connsiteY1" fmla="*/ 562924 h 562924"/>
                <a:gd name="connsiteX2" fmla="*/ 22 w 539078"/>
                <a:gd name="connsiteY2" fmla="*/ 562924 h 562924"/>
                <a:gd name="connsiteX3" fmla="*/ 0 w 539078"/>
                <a:gd name="connsiteY3" fmla="*/ 562712 h 562924"/>
                <a:gd name="connsiteX4" fmla="*/ 451422 w 539078"/>
                <a:gd name="connsiteY4" fmla="*/ 8836 h 56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4">
                  <a:moveTo>
                    <a:pt x="539078" y="0"/>
                  </a:moveTo>
                  <a:lnTo>
                    <a:pt x="539078" y="562924"/>
                  </a:lnTo>
                  <a:lnTo>
                    <a:pt x="22" y="562924"/>
                  </a:lnTo>
                  <a:lnTo>
                    <a:pt x="0" y="562712"/>
                  </a:lnTo>
                  <a:cubicBezTo>
                    <a:pt x="0" y="289501"/>
                    <a:pt x="193796" y="61554"/>
                    <a:pt x="451422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id="{E738F114-63E2-2F46-879C-39082E11D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3552046"/>
              <a:ext cx="539078" cy="1125424"/>
            </a:xfrm>
            <a:custGeom>
              <a:avLst/>
              <a:gdLst>
                <a:gd name="connsiteX0" fmla="*/ 539078 w 539078"/>
                <a:gd name="connsiteY0" fmla="*/ 0 h 1125424"/>
                <a:gd name="connsiteX1" fmla="*/ 539078 w 539078"/>
                <a:gd name="connsiteY1" fmla="*/ 1125424 h 1125424"/>
                <a:gd name="connsiteX2" fmla="*/ 451423 w 539078"/>
                <a:gd name="connsiteY2" fmla="*/ 1116588 h 1125424"/>
                <a:gd name="connsiteX3" fmla="*/ 0 w 539078"/>
                <a:gd name="connsiteY3" fmla="*/ 562712 h 1125424"/>
                <a:gd name="connsiteX4" fmla="*/ 451423 w 539078"/>
                <a:gd name="connsiteY4" fmla="*/ 8836 h 112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4">
                  <a:moveTo>
                    <a:pt x="539078" y="0"/>
                  </a:moveTo>
                  <a:lnTo>
                    <a:pt x="539078" y="1125424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1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02D7001E-46DE-6140-8803-620C53392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2180532"/>
              <a:ext cx="539078" cy="1125425"/>
            </a:xfrm>
            <a:custGeom>
              <a:avLst/>
              <a:gdLst>
                <a:gd name="connsiteX0" fmla="*/ 539078 w 539078"/>
                <a:gd name="connsiteY0" fmla="*/ 0 h 1125425"/>
                <a:gd name="connsiteX1" fmla="*/ 539078 w 539078"/>
                <a:gd name="connsiteY1" fmla="*/ 1125425 h 1125425"/>
                <a:gd name="connsiteX2" fmla="*/ 451423 w 539078"/>
                <a:gd name="connsiteY2" fmla="*/ 1116588 h 1125425"/>
                <a:gd name="connsiteX3" fmla="*/ 0 w 539078"/>
                <a:gd name="connsiteY3" fmla="*/ 562712 h 1125425"/>
                <a:gd name="connsiteX4" fmla="*/ 451423 w 539078"/>
                <a:gd name="connsiteY4" fmla="*/ 8836 h 112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1125425">
                  <a:moveTo>
                    <a:pt x="539078" y="0"/>
                  </a:moveTo>
                  <a:lnTo>
                    <a:pt x="539078" y="1125425"/>
                  </a:lnTo>
                  <a:lnTo>
                    <a:pt x="451423" y="1116588"/>
                  </a:lnTo>
                  <a:cubicBezTo>
                    <a:pt x="193797" y="1063870"/>
                    <a:pt x="0" y="835923"/>
                    <a:pt x="0" y="562712"/>
                  </a:cubicBezTo>
                  <a:cubicBezTo>
                    <a:pt x="0" y="289502"/>
                    <a:pt x="193797" y="61554"/>
                    <a:pt x="451423" y="88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BD55182B-F5B7-BC4D-9649-D3A17486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922" y="0"/>
              <a:ext cx="539078" cy="562926"/>
            </a:xfrm>
            <a:custGeom>
              <a:avLst/>
              <a:gdLst>
                <a:gd name="connsiteX0" fmla="*/ 22 w 539078"/>
                <a:gd name="connsiteY0" fmla="*/ 0 h 562926"/>
                <a:gd name="connsiteX1" fmla="*/ 539078 w 539078"/>
                <a:gd name="connsiteY1" fmla="*/ 0 h 562926"/>
                <a:gd name="connsiteX2" fmla="*/ 539078 w 539078"/>
                <a:gd name="connsiteY2" fmla="*/ 562926 h 562926"/>
                <a:gd name="connsiteX3" fmla="*/ 451423 w 539078"/>
                <a:gd name="connsiteY3" fmla="*/ 554090 h 562926"/>
                <a:gd name="connsiteX4" fmla="*/ 0 w 539078"/>
                <a:gd name="connsiteY4" fmla="*/ 214 h 56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078" h="562926">
                  <a:moveTo>
                    <a:pt x="22" y="0"/>
                  </a:moveTo>
                  <a:lnTo>
                    <a:pt x="539078" y="0"/>
                  </a:lnTo>
                  <a:lnTo>
                    <a:pt x="539078" y="562926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E2A11AC1-65D6-254F-8C03-98312331D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6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3F2B5374-F243-F34E-BC5C-861BA70EC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0"/>
              <a:ext cx="1130726" cy="565362"/>
            </a:xfrm>
            <a:custGeom>
              <a:avLst/>
              <a:gdLst>
                <a:gd name="connsiteX0" fmla="*/ 0 w 1130726"/>
                <a:gd name="connsiteY0" fmla="*/ 0 h 565362"/>
                <a:gd name="connsiteX1" fmla="*/ 25421 w 1130726"/>
                <a:gd name="connsiteY1" fmla="*/ 0 h 565362"/>
                <a:gd name="connsiteX2" fmla="*/ 36370 w 1130726"/>
                <a:gd name="connsiteY2" fmla="*/ 108609 h 565362"/>
                <a:gd name="connsiteX3" fmla="*/ 565364 w 1130726"/>
                <a:gd name="connsiteY3" fmla="*/ 539750 h 565362"/>
                <a:gd name="connsiteX4" fmla="*/ 1094357 w 1130726"/>
                <a:gd name="connsiteY4" fmla="*/ 108609 h 565362"/>
                <a:gd name="connsiteX5" fmla="*/ 1105306 w 1130726"/>
                <a:gd name="connsiteY5" fmla="*/ 0 h 565362"/>
                <a:gd name="connsiteX6" fmla="*/ 1130726 w 1130726"/>
                <a:gd name="connsiteY6" fmla="*/ 0 h 565362"/>
                <a:gd name="connsiteX7" fmla="*/ 565364 w 1130726"/>
                <a:gd name="connsiteY7" fmla="*/ 565362 h 565362"/>
                <a:gd name="connsiteX8" fmla="*/ 0 w 1130726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6" h="565362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6719" y="354660"/>
                    <a:pt x="304426" y="539750"/>
                    <a:pt x="565364" y="539750"/>
                  </a:cubicBezTo>
                  <a:cubicBezTo>
                    <a:pt x="826301" y="539750"/>
                    <a:pt x="1044008" y="354660"/>
                    <a:pt x="1094357" y="108609"/>
                  </a:cubicBezTo>
                  <a:lnTo>
                    <a:pt x="1105306" y="0"/>
                  </a:lnTo>
                  <a:lnTo>
                    <a:pt x="1130726" y="0"/>
                  </a:lnTo>
                  <a:cubicBezTo>
                    <a:pt x="1130726" y="312241"/>
                    <a:pt x="877604" y="565362"/>
                    <a:pt x="565364" y="565362"/>
                  </a:cubicBezTo>
                  <a:cubicBezTo>
                    <a:pt x="253123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Freeform 42">
              <a:extLst>
                <a:ext uri="{FF2B5EF4-FFF2-40B4-BE49-F238E27FC236}">
                  <a16:creationId xmlns:a16="http://schemas.microsoft.com/office/drawing/2014/main" id="{84DEF8D9-0016-6E40-A7C9-BF7C523F8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809288"/>
              <a:ext cx="536364" cy="1124878"/>
            </a:xfrm>
            <a:custGeom>
              <a:avLst/>
              <a:gdLst>
                <a:gd name="connsiteX0" fmla="*/ 536364 w 536364"/>
                <a:gd name="connsiteY0" fmla="*/ 0 h 1124878"/>
                <a:gd name="connsiteX1" fmla="*/ 536364 w 536364"/>
                <a:gd name="connsiteY1" fmla="*/ 25187 h 1124878"/>
                <a:gd name="connsiteX2" fmla="*/ 456541 w 536364"/>
                <a:gd name="connsiteY2" fmla="*/ 33233 h 1124878"/>
                <a:gd name="connsiteX3" fmla="*/ 25399 w 536364"/>
                <a:gd name="connsiteY3" fmla="*/ 562226 h 1124878"/>
                <a:gd name="connsiteX4" fmla="*/ 456541 w 536364"/>
                <a:gd name="connsiteY4" fmla="*/ 1091219 h 1124878"/>
                <a:gd name="connsiteX5" fmla="*/ 536364 w 536364"/>
                <a:gd name="connsiteY5" fmla="*/ 1099266 h 1124878"/>
                <a:gd name="connsiteX6" fmla="*/ 536364 w 536364"/>
                <a:gd name="connsiteY6" fmla="*/ 1124878 h 1124878"/>
                <a:gd name="connsiteX7" fmla="*/ 451423 w 536364"/>
                <a:gd name="connsiteY7" fmla="*/ 1116315 h 1124878"/>
                <a:gd name="connsiteX8" fmla="*/ 0 w 536364"/>
                <a:gd name="connsiteY8" fmla="*/ 562439 h 1124878"/>
                <a:gd name="connsiteX9" fmla="*/ 451423 w 536364"/>
                <a:gd name="connsiteY9" fmla="*/ 8563 h 112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8">
                  <a:moveTo>
                    <a:pt x="536364" y="0"/>
                  </a:moveTo>
                  <a:lnTo>
                    <a:pt x="536364" y="25187"/>
                  </a:lnTo>
                  <a:lnTo>
                    <a:pt x="456541" y="33233"/>
                  </a:lnTo>
                  <a:cubicBezTo>
                    <a:pt x="210489" y="83583"/>
                    <a:pt x="25399" y="301290"/>
                    <a:pt x="25399" y="562226"/>
                  </a:cubicBezTo>
                  <a:cubicBezTo>
                    <a:pt x="25399" y="823163"/>
                    <a:pt x="210489" y="1040870"/>
                    <a:pt x="456541" y="1091219"/>
                  </a:cubicBezTo>
                  <a:lnTo>
                    <a:pt x="536364" y="1099266"/>
                  </a:lnTo>
                  <a:lnTo>
                    <a:pt x="536364" y="1124878"/>
                  </a:lnTo>
                  <a:lnTo>
                    <a:pt x="451423" y="1116315"/>
                  </a:lnTo>
                  <a:cubicBezTo>
                    <a:pt x="193797" y="1063597"/>
                    <a:pt x="0" y="835650"/>
                    <a:pt x="0" y="562439"/>
                  </a:cubicBezTo>
                  <a:cubicBezTo>
                    <a:pt x="0" y="289228"/>
                    <a:pt x="193797" y="61281"/>
                    <a:pt x="451423" y="8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7A87F92E-7BB7-CF40-B9F4-F6A76E480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2178092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3956B80A-36C5-A84F-A57F-2264B346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5974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45">
              <a:extLst>
                <a:ext uri="{FF2B5EF4-FFF2-40B4-BE49-F238E27FC236}">
                  <a16:creationId xmlns:a16="http://schemas.microsoft.com/office/drawing/2014/main" id="{F3F753EA-9ED0-B749-B25F-1D359659F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05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C348B07-3AA5-3142-A06C-D2FAA3922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636" y="4924471"/>
              <a:ext cx="536364" cy="1124877"/>
            </a:xfrm>
            <a:custGeom>
              <a:avLst/>
              <a:gdLst>
                <a:gd name="connsiteX0" fmla="*/ 536364 w 536364"/>
                <a:gd name="connsiteY0" fmla="*/ 0 h 1124877"/>
                <a:gd name="connsiteX1" fmla="*/ 536364 w 536364"/>
                <a:gd name="connsiteY1" fmla="*/ 25186 h 1124877"/>
                <a:gd name="connsiteX2" fmla="*/ 456541 w 536364"/>
                <a:gd name="connsiteY2" fmla="*/ 33232 h 1124877"/>
                <a:gd name="connsiteX3" fmla="*/ 25399 w 536364"/>
                <a:gd name="connsiteY3" fmla="*/ 562225 h 1124877"/>
                <a:gd name="connsiteX4" fmla="*/ 456541 w 536364"/>
                <a:gd name="connsiteY4" fmla="*/ 1091218 h 1124877"/>
                <a:gd name="connsiteX5" fmla="*/ 536364 w 536364"/>
                <a:gd name="connsiteY5" fmla="*/ 1099265 h 1124877"/>
                <a:gd name="connsiteX6" fmla="*/ 536364 w 536364"/>
                <a:gd name="connsiteY6" fmla="*/ 1124877 h 1124877"/>
                <a:gd name="connsiteX7" fmla="*/ 451423 w 536364"/>
                <a:gd name="connsiteY7" fmla="*/ 1116314 h 1124877"/>
                <a:gd name="connsiteX8" fmla="*/ 0 w 536364"/>
                <a:gd name="connsiteY8" fmla="*/ 562438 h 1124877"/>
                <a:gd name="connsiteX9" fmla="*/ 451423 w 536364"/>
                <a:gd name="connsiteY9" fmla="*/ 8562 h 1124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364" h="1124877">
                  <a:moveTo>
                    <a:pt x="536364" y="0"/>
                  </a:moveTo>
                  <a:lnTo>
                    <a:pt x="536364" y="25186"/>
                  </a:lnTo>
                  <a:lnTo>
                    <a:pt x="456541" y="33232"/>
                  </a:lnTo>
                  <a:cubicBezTo>
                    <a:pt x="210489" y="83582"/>
                    <a:pt x="25399" y="301289"/>
                    <a:pt x="25399" y="562225"/>
                  </a:cubicBezTo>
                  <a:cubicBezTo>
                    <a:pt x="25399" y="823162"/>
                    <a:pt x="210489" y="1040869"/>
                    <a:pt x="456541" y="1091218"/>
                  </a:cubicBezTo>
                  <a:lnTo>
                    <a:pt x="536364" y="1099265"/>
                  </a:lnTo>
                  <a:lnTo>
                    <a:pt x="536364" y="1124877"/>
                  </a:lnTo>
                  <a:lnTo>
                    <a:pt x="451423" y="1116314"/>
                  </a:lnTo>
                  <a:cubicBezTo>
                    <a:pt x="193797" y="1063596"/>
                    <a:pt x="0" y="835649"/>
                    <a:pt x="0" y="562438"/>
                  </a:cubicBezTo>
                  <a:cubicBezTo>
                    <a:pt x="0" y="289227"/>
                    <a:pt x="193797" y="61280"/>
                    <a:pt x="451423" y="85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C3ED9540-E9D6-9D41-994B-55874068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869" y="6293274"/>
              <a:ext cx="1130598" cy="564727"/>
            </a:xfrm>
            <a:custGeom>
              <a:avLst/>
              <a:gdLst>
                <a:gd name="connsiteX0" fmla="*/ 565300 w 1130598"/>
                <a:gd name="connsiteY0" fmla="*/ 0 h 564727"/>
                <a:gd name="connsiteX1" fmla="*/ 1119176 w 1130598"/>
                <a:gd name="connsiteY1" fmla="*/ 451422 h 564727"/>
                <a:gd name="connsiteX2" fmla="*/ 1130598 w 1130598"/>
                <a:gd name="connsiteY2" fmla="*/ 564727 h 564727"/>
                <a:gd name="connsiteX3" fmla="*/ 1105221 w 1130598"/>
                <a:gd name="connsiteY3" fmla="*/ 564727 h 564727"/>
                <a:gd name="connsiteX4" fmla="*/ 1094293 w 1130598"/>
                <a:gd name="connsiteY4" fmla="*/ 456328 h 564727"/>
                <a:gd name="connsiteX5" fmla="*/ 565300 w 1130598"/>
                <a:gd name="connsiteY5" fmla="*/ 25186 h 564727"/>
                <a:gd name="connsiteX6" fmla="*/ 36306 w 1130598"/>
                <a:gd name="connsiteY6" fmla="*/ 456328 h 564727"/>
                <a:gd name="connsiteX7" fmla="*/ 25378 w 1130598"/>
                <a:gd name="connsiteY7" fmla="*/ 564727 h 564727"/>
                <a:gd name="connsiteX8" fmla="*/ 0 w 1130598"/>
                <a:gd name="connsiteY8" fmla="*/ 564727 h 564727"/>
                <a:gd name="connsiteX9" fmla="*/ 11423 w 1130598"/>
                <a:gd name="connsiteY9" fmla="*/ 451422 h 564727"/>
                <a:gd name="connsiteX10" fmla="*/ 565300 w 1130598"/>
                <a:gd name="connsiteY10" fmla="*/ 0 h 56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598" h="564727">
                  <a:moveTo>
                    <a:pt x="565300" y="0"/>
                  </a:moveTo>
                  <a:cubicBezTo>
                    <a:pt x="838510" y="0"/>
                    <a:pt x="1066458" y="193796"/>
                    <a:pt x="1119176" y="451422"/>
                  </a:cubicBezTo>
                  <a:lnTo>
                    <a:pt x="1130598" y="564727"/>
                  </a:lnTo>
                  <a:lnTo>
                    <a:pt x="1105221" y="564727"/>
                  </a:lnTo>
                  <a:lnTo>
                    <a:pt x="1094293" y="456328"/>
                  </a:lnTo>
                  <a:cubicBezTo>
                    <a:pt x="1043944" y="210276"/>
                    <a:pt x="826237" y="25186"/>
                    <a:pt x="565300" y="25186"/>
                  </a:cubicBezTo>
                  <a:cubicBezTo>
                    <a:pt x="304362" y="25186"/>
                    <a:pt x="86655" y="210276"/>
                    <a:pt x="36306" y="456328"/>
                  </a:cubicBezTo>
                  <a:lnTo>
                    <a:pt x="25378" y="564727"/>
                  </a:lnTo>
                  <a:lnTo>
                    <a:pt x="0" y="564727"/>
                  </a:lnTo>
                  <a:lnTo>
                    <a:pt x="11423" y="451422"/>
                  </a:lnTo>
                  <a:cubicBezTo>
                    <a:pt x="64141" y="193796"/>
                    <a:pt x="292089" y="0"/>
                    <a:pt x="565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912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228BC-2F5F-2340-9592-DC14481B6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A290B-EE82-7B41-B1FE-9AE47746A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2357057"/>
            <a:ext cx="7335835" cy="3601212"/>
          </a:xfrm>
        </p:spPr>
        <p:txBody>
          <a:bodyPr/>
          <a:lstStyle/>
          <a:p>
            <a:r>
              <a:rPr lang="en-US" dirty="0"/>
              <a:t>Weather and Rides data</a:t>
            </a:r>
          </a:p>
          <a:p>
            <a:r>
              <a:rPr lang="en-US" dirty="0"/>
              <a:t>Boston City</a:t>
            </a:r>
          </a:p>
          <a:p>
            <a:r>
              <a:rPr lang="en-US" dirty="0"/>
              <a:t>Data Collection Period ~ 1 week</a:t>
            </a:r>
          </a:p>
          <a:p>
            <a:r>
              <a:rPr lang="en-US" dirty="0"/>
              <a:t>Target column is Price</a:t>
            </a:r>
          </a:p>
          <a:p>
            <a:r>
              <a:rPr lang="en-US" dirty="0"/>
              <a:t>Regression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15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E3FE-768F-7442-BEA2-FC6AE6B5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Rides Data Variables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0FF3C31-2EF4-D54C-A49A-28464A31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039874"/>
            <a:ext cx="54610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3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12BD-2087-F14E-8269-9A85861F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Variables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DD501C9-F726-D640-8866-D75D541B4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2039874"/>
            <a:ext cx="6816591" cy="336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9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5328-FC7A-654F-9DBD-1E3B0AE8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Cleaning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121A-247C-7148-A85B-5FCEBF3B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 value rows are eliminated in the Rides Data Frame</a:t>
            </a:r>
          </a:p>
          <a:p>
            <a:r>
              <a:rPr lang="en-US" dirty="0"/>
              <a:t>Null values are replaced with 0 in the Weather Data Frame</a:t>
            </a:r>
          </a:p>
          <a:p>
            <a:r>
              <a:rPr lang="en-US" dirty="0"/>
              <a:t>Label encoding is utilized to encode the object variables and convert them to numerical values</a:t>
            </a:r>
          </a:p>
          <a:p>
            <a:r>
              <a:rPr lang="en-US" dirty="0"/>
              <a:t>Timestamp is converted to add two additional features: hour of day and day of week</a:t>
            </a:r>
          </a:p>
        </p:txBody>
      </p:sp>
    </p:spTree>
    <p:extLst>
      <p:ext uri="{BB962C8B-B14F-4D97-AF65-F5344CB8AC3E}">
        <p14:creationId xmlns:p14="http://schemas.microsoft.com/office/powerpoint/2010/main" val="250085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D06F-C043-B64A-93DF-B38B8AF3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742C83C3-BC80-5C46-8EB0-FFAA1C56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515919"/>
            <a:ext cx="7772828" cy="447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9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5B30389-90AB-3B40-9F41-232B4C74C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1608"/>
            <a:ext cx="8958690" cy="46947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DFC05EE-D9E7-7341-A44B-18A26C9C5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452323"/>
            <a:ext cx="7335835" cy="629285"/>
          </a:xfrm>
        </p:spPr>
        <p:txBody>
          <a:bodyPr>
            <a:normAutofit fontScale="90000"/>
          </a:bodyPr>
          <a:lstStyle/>
          <a:p>
            <a:r>
              <a:rPr lang="en-US" dirty="0"/>
              <a:t>Average Price vs Distance</a:t>
            </a:r>
          </a:p>
        </p:txBody>
      </p:sp>
    </p:spTree>
    <p:extLst>
      <p:ext uri="{BB962C8B-B14F-4D97-AF65-F5344CB8AC3E}">
        <p14:creationId xmlns:p14="http://schemas.microsoft.com/office/powerpoint/2010/main" val="37818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BDB813D-7485-C24F-ABF5-4E7417F6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1658337"/>
            <a:ext cx="8604386" cy="431285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E815A3-5375-1B4A-97B4-35EEF2D2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452323"/>
            <a:ext cx="7335835" cy="629285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Number of Rides in a Week</a:t>
            </a:r>
          </a:p>
        </p:txBody>
      </p:sp>
    </p:spTree>
    <p:extLst>
      <p:ext uri="{BB962C8B-B14F-4D97-AF65-F5344CB8AC3E}">
        <p14:creationId xmlns:p14="http://schemas.microsoft.com/office/powerpoint/2010/main" val="143429935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Punchcard">
      <a:dk1>
        <a:srgbClr val="000000"/>
      </a:dk1>
      <a:lt1>
        <a:srgbClr val="FFFFFF"/>
      </a:lt1>
      <a:dk2>
        <a:srgbClr val="00224B"/>
      </a:dk2>
      <a:lt2>
        <a:srgbClr val="EFF0EF"/>
      </a:lt2>
      <a:accent1>
        <a:srgbClr val="00B2F3"/>
      </a:accent1>
      <a:accent2>
        <a:srgbClr val="0471CC"/>
      </a:accent2>
      <a:accent3>
        <a:srgbClr val="14BBA9"/>
      </a:accent3>
      <a:accent4>
        <a:srgbClr val="8BB93B"/>
      </a:accent4>
      <a:accent5>
        <a:srgbClr val="EC970C"/>
      </a:accent5>
      <a:accent6>
        <a:srgbClr val="F55822"/>
      </a:accent6>
      <a:hlink>
        <a:srgbClr val="008EE6"/>
      </a:hlink>
      <a:folHlink>
        <a:srgbClr val="808C8E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11772</TotalTime>
  <Words>213</Words>
  <Application>Microsoft Macintosh PowerPoint</Application>
  <PresentationFormat>Widescreen</PresentationFormat>
  <Paragraphs>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Neue Haas Grotesk Text Pro</vt:lpstr>
      <vt:lpstr>PunchcardVTI</vt:lpstr>
      <vt:lpstr>Cab Price Prediction</vt:lpstr>
      <vt:lpstr>The Problem?</vt:lpstr>
      <vt:lpstr>The Dataset</vt:lpstr>
      <vt:lpstr>Rides Data Variables</vt:lpstr>
      <vt:lpstr>Weather Data Variables</vt:lpstr>
      <vt:lpstr>Data Cleaning and Preprocessing</vt:lpstr>
      <vt:lpstr>Visualizations</vt:lpstr>
      <vt:lpstr>Average Price vs Distance</vt:lpstr>
      <vt:lpstr>Total Number of Rides in a Week</vt:lpstr>
      <vt:lpstr>Average Price vs Day of Week</vt:lpstr>
      <vt:lpstr>Ride Count vs Hour of Day</vt:lpstr>
      <vt:lpstr>Average Price vs Hour of Day</vt:lpstr>
      <vt:lpstr>Frequency Distributions</vt:lpstr>
      <vt:lpstr>Frequency Distributions</vt:lpstr>
      <vt:lpstr>Combined Data - ABT</vt:lpstr>
      <vt:lpstr>Correlation Matrix</vt:lpstr>
      <vt:lpstr>Combined Data – ABT Improved</vt:lpstr>
      <vt:lpstr>Correlation Matrix Improved</vt:lpstr>
      <vt:lpstr>Multiple Regression</vt:lpstr>
      <vt:lpstr>PowerPoint Presentation</vt:lpstr>
      <vt:lpstr>PowerPoint Presentation</vt:lpstr>
      <vt:lpstr>PowerPoint Presentation</vt:lpstr>
      <vt:lpstr>Decision Tree Regressor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 Price Prediction</dc:title>
  <dc:creator>Pranshu Srivastav</dc:creator>
  <cp:lastModifiedBy>Pranshu Srivastav</cp:lastModifiedBy>
  <cp:revision>3</cp:revision>
  <dcterms:created xsi:type="dcterms:W3CDTF">2021-11-11T05:48:39Z</dcterms:created>
  <dcterms:modified xsi:type="dcterms:W3CDTF">2021-11-29T02:25:51Z</dcterms:modified>
</cp:coreProperties>
</file>